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5" r:id="rId7"/>
    <p:sldId id="276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78" r:id="rId16"/>
    <p:sldId id="260" r:id="rId17"/>
    <p:sldId id="271" r:id="rId18"/>
    <p:sldId id="267" r:id="rId19"/>
    <p:sldId id="273" r:id="rId20"/>
    <p:sldId id="274" r:id="rId21"/>
    <p:sldId id="277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6278-9306-441D-919E-AFDD5826FD24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FDFB-E536-4979-BFF1-205A5F025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lib@nlrs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00306"/>
            <a:ext cx="8429684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8429684" cy="205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142985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Сформировано </a:t>
            </a:r>
          </a:p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17 тематических подборок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, среди которых: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Авторефераты диссертаций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Книгакан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Книжные памятники Якутии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Периодические издания Якутии (конец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XIX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начало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XX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вв.)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Якутский героический эпос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Олонхо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»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и др.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928670"/>
            <a:ext cx="3429024" cy="1364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олонх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571744"/>
            <a:ext cx="3455195" cy="1416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книгака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214818"/>
            <a:ext cx="3463288" cy="1396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/>
          <a:srcRect r="45535"/>
          <a:stretch>
            <a:fillRect/>
          </a:stretch>
        </p:blipFill>
        <p:spPr>
          <a:xfrm>
            <a:off x="714348" y="1857364"/>
            <a:ext cx="3452837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5852" y="4357694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формируются по основным делениям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УДК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928670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ОТРАСЛЕВЫЕ ПОДБОРКИ 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4214818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построены по иерархическому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принципу деления от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общего к частному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928670"/>
            <a:ext cx="3164112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/>
          <a:srcRect l="2703" r="49550"/>
          <a:stretch>
            <a:fillRect/>
          </a:stretch>
        </p:blipFill>
        <p:spPr>
          <a:xfrm>
            <a:off x="571472" y="2000240"/>
            <a:ext cx="3786214" cy="2803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8662" y="1071546"/>
            <a:ext cx="3482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НОВЫЕ ПОСТУПЛЕНИЯ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785926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Ежедневно идет работа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оцифровке печатных изданий.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В разделе «Новые поступления» можно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видеть документы,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которые недавно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пополнили</a:t>
            </a:r>
          </a:p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контент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ЭБ НБ.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/>
          <a:srcRect r="42727"/>
          <a:stretch>
            <a:fillRect/>
          </a:stretch>
        </p:blipFill>
        <p:spPr>
          <a:xfrm>
            <a:off x="785786" y="1785926"/>
            <a:ext cx="3445206" cy="1166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4414" y="1000108"/>
            <a:ext cx="268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ОДИН КЛИК ДО…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214686"/>
            <a:ext cx="35004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Удаленные подписные ресурсы:</a:t>
            </a:r>
          </a:p>
          <a:p>
            <a:pPr algn="just"/>
            <a:endParaRPr lang="ru-RU" sz="10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929066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Лань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ЛитРес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EBSCO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IPRbooks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Znanium.com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785926"/>
            <a:ext cx="36433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Реализация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Автовхода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означает, что теперь пользователю не придется каждый раз искать эти ресурсы, вводить их в поисковой строке и вспоминать многочисленные логины и пароли - достаточно помнить только номер своего читательского билета и дату рождения.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/>
          <a:srcRect l="26939" r="15707"/>
          <a:stretch>
            <a:fillRect/>
          </a:stretch>
        </p:blipFill>
        <p:spPr>
          <a:xfrm>
            <a:off x="714348" y="2643182"/>
            <a:ext cx="3500462" cy="1416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14942" y="1785926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специальные информационные системы для отдельных категорий: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1357298"/>
            <a:ext cx="2770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СЕГМЕНТАЛЬНЫЙ</a:t>
            </a:r>
          </a:p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ПОДХОД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357562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Школа;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Наука;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Медицина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1285860"/>
            <a:ext cx="3714776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Сегмент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«Электронная библиотека НБ РС (Я): Школа»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содержит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контент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, предназначенный для школьников  8-11 классы, учителей и родителей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структурирован по определенной схеме, удобной для запроса поиска по учебной и образовательной литературе. </a:t>
            </a:r>
          </a:p>
        </p:txBody>
      </p: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3" cstate="print"/>
          <a:srcRect l="10937" t="33663" r="5468"/>
          <a:stretch>
            <a:fillRect/>
          </a:stretch>
        </p:blipFill>
        <p:spPr>
          <a:xfrm>
            <a:off x="714348" y="3537425"/>
            <a:ext cx="3500462" cy="1688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4"/>
          <a:srcRect l="38281" t="10147" r="32812" b="65427"/>
          <a:stretch>
            <a:fillRect/>
          </a:stretch>
        </p:blipFill>
        <p:spPr>
          <a:xfrm>
            <a:off x="714348" y="1357298"/>
            <a:ext cx="3477902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14554"/>
            <a:ext cx="3620275" cy="2512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29190" y="1142984"/>
            <a:ext cx="3643338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Пройди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регистрацию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и получи все предлагаемые услуги НБ РС (Я) в электронной среде</a:t>
            </a:r>
          </a:p>
          <a:p>
            <a:pPr algn="ctr">
              <a:buFont typeface="Arial" pitchFamily="34" charset="0"/>
              <a:buChar char="•"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Два уровня доступа: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1. Регистрация на сайте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2. Регистрация в НБ РС (Я)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Для входа: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Логин: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номер читательского билета или адрес электронной почты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Пароль: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дата рождения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формате ГГГГММДД</a:t>
            </a:r>
          </a:p>
          <a:p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142984"/>
            <a:ext cx="2593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ДОСТУП К ЭБ НБ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000240"/>
            <a:ext cx="3643338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Зарегистрированный пользователь может пользоваться Личным кабинетом, в котором находятся: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персональные данные (с функцией редактирования);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электронный читательский билет.</a:t>
            </a:r>
          </a:p>
          <a:p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2" name="Рисунок 11" descr="личный каб.jpg"/>
          <p:cNvPicPr>
            <a:picLocks noChangeAspect="1"/>
          </p:cNvPicPr>
          <p:nvPr/>
        </p:nvPicPr>
        <p:blipFill>
          <a:blip r:embed="rId3" cstate="print"/>
          <a:srcRect l="6778" r="2394"/>
          <a:stretch>
            <a:fillRect/>
          </a:stretch>
        </p:blipFill>
        <p:spPr>
          <a:xfrm>
            <a:off x="5214942" y="3286124"/>
            <a:ext cx="3207826" cy="1808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786314" y="1142984"/>
            <a:ext cx="407196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Сервисы: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Моя полка;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Задать вопрос;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Подписные ресурсы.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1538" y="1142984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ЛИЧНЫЙ КАБИНЕТ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50017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КАК СТАТЬ НАШИМ ПОЛЬЗОВАТЕЛЕМ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чит.jpg"/>
          <p:cNvPicPr>
            <a:picLocks noChangeAspect="1"/>
          </p:cNvPicPr>
          <p:nvPr/>
        </p:nvPicPr>
        <p:blipFill>
          <a:blip r:embed="rId3" cstate="print"/>
          <a:srcRect t="21836"/>
          <a:stretch>
            <a:fillRect/>
          </a:stretch>
        </p:blipFill>
        <p:spPr>
          <a:xfrm>
            <a:off x="642910" y="2857496"/>
            <a:ext cx="3714776" cy="124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214942" y="1571612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Выбери удобный путь:</a:t>
            </a:r>
            <a:endParaRPr lang="ru-RU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571744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1. Приди в библиотеку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2. Зайди на сайт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3. Отправь по почте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1285860"/>
            <a:ext cx="3571900" cy="39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 ПРИДИ В БИБЛИОТЕКУ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Пользователь лично регистрируется в НБ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центре регистрации и получает № Читательского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билета (ЧБ)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Входа в систему ЭБ НБ: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пароль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№ ЧБ или адрес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электронной почты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логин – дата рождения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формате ГГГГММДД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1571612"/>
            <a:ext cx="371477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Дает возможность пользоваться ЭБ НБ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полном объеме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полнотекстовой просмотр,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пользование услугой виртуального библиотекаря,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заказ документа на оцифровку,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сервис Моя полка,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автовход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 удаленным подписным ресурсам.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9190" y="1071546"/>
            <a:ext cx="3571900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ИНФОРМАЦИОННАЯ СИСТЕМА: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создается на принципах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доступности,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достоверности,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оперативности,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актуальности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 </a:t>
            </a: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71612"/>
            <a:ext cx="378621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ГЛАВНАЯ МИССИЯ </a:t>
            </a:r>
          </a:p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ЭБ НБ РС (Я):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удовлетворение информационных потребностей широкого круга удаленных пользователей;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обеспечение комфортных условий для работы.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071678"/>
            <a:ext cx="3643338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Удаленная регистрация через сайт - упрощенная форма регистрации.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Дает возможность полнотекстового просмотра открытой части фонда ЭБ НБ и пользование сервисом «Моя полка».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071546"/>
            <a:ext cx="285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2. ЗАЙДИ НА САЙТ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13.jpg"/>
          <p:cNvPicPr>
            <a:picLocks noChangeAspect="1"/>
          </p:cNvPicPr>
          <p:nvPr/>
        </p:nvPicPr>
        <p:blipFill>
          <a:blip r:embed="rId3" cstate="print"/>
          <a:srcRect l="2185" t="6693" r="50000" b="10630"/>
          <a:stretch>
            <a:fillRect/>
          </a:stretch>
        </p:blipFill>
        <p:spPr>
          <a:xfrm>
            <a:off x="5357818" y="1071546"/>
            <a:ext cx="2857521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 rot="10800000" flipV="1">
            <a:off x="4714876" y="861609"/>
            <a:ext cx="4071934" cy="471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 ОТПРАВЬ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ПОЧТУ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sng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Удаленная регистрация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отправлением пакета регистрационных документов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 почте России.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mail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почту пользователя приходит оповещение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об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успешной регистрации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 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получает электронный читательский билет в Личном кабинете.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Возможности доступа идентичны с возможностью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пользователя,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зарегистрированного по традиционному способу.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Рисунок 7" descr="pic_ebe3f4471e2bdee94e4f18689bbfd07f.jpg"/>
          <p:cNvPicPr>
            <a:picLocks noChangeAspect="1"/>
          </p:cNvPicPr>
          <p:nvPr/>
        </p:nvPicPr>
        <p:blipFill>
          <a:blip r:embed="rId3"/>
          <a:srcRect l="17857" r="17857"/>
          <a:stretch>
            <a:fillRect/>
          </a:stretch>
        </p:blipFill>
        <p:spPr>
          <a:xfrm>
            <a:off x="1000100" y="1714488"/>
            <a:ext cx="2893259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ПРИГЛАШАЕМ СТАТЬ НАШИМ ПОЛЬЗОВАТЕЛЕМ!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Регистрируйтесь и становитесь удаленными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пользователями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Электронной библиотеки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НБ РС (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000108"/>
            <a:ext cx="34290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ВОЗНИКЛИ ВОПРОСЫ?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Виртуальная служба «Обратная связь» всегда рада помочь или отправляйте сообщения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 адрес Электронной библиотеки НБ РС (Я)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hlinkClick r:id="rId3"/>
              </a:rPr>
              <a:t>elib@nlrs.ru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714752"/>
            <a:ext cx="3529462" cy="1680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соцсет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857628"/>
            <a:ext cx="3675035" cy="1403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000372"/>
            <a:ext cx="38170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СПАСИБО ЗА ВНИМАНИЕ!</a:t>
            </a:r>
          </a:p>
          <a:p>
            <a:endParaRPr lang="ru-RU" dirty="0"/>
          </a:p>
        </p:txBody>
      </p:sp>
      <p:pic>
        <p:nvPicPr>
          <p:cNvPr id="11" name="Рисунок 10" descr="bibl3.jpg"/>
          <p:cNvPicPr>
            <a:picLocks noChangeAspect="1"/>
          </p:cNvPicPr>
          <p:nvPr/>
        </p:nvPicPr>
        <p:blipFill>
          <a:blip r:embed="rId3" cstate="print"/>
          <a:srcRect r="5405" b="10404"/>
          <a:stretch>
            <a:fillRect/>
          </a:stretch>
        </p:blipFill>
        <p:spPr>
          <a:xfrm>
            <a:off x="1142976" y="3857628"/>
            <a:ext cx="2571768" cy="1726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000108"/>
            <a:ext cx="2500330" cy="1800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11.jpg"/>
          <p:cNvPicPr>
            <a:picLocks noChangeAspect="1"/>
          </p:cNvPicPr>
          <p:nvPr/>
        </p:nvPicPr>
        <p:blipFill>
          <a:blip r:embed="rId5" cstate="print"/>
          <a:srcRect l="31250" r="31250" b="778"/>
          <a:stretch>
            <a:fillRect/>
          </a:stretch>
        </p:blipFill>
        <p:spPr>
          <a:xfrm>
            <a:off x="5286380" y="1428736"/>
            <a:ext cx="2857520" cy="360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14488"/>
            <a:ext cx="3929090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НАШ КОНТЕНТ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составляет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около 12 тыс.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документов оцифрованного фонда Национальной библиотеки РС (Я)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включает удаленные подписные базы данных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img-1-1400x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928802"/>
            <a:ext cx="3857652" cy="2570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643050"/>
            <a:ext cx="39290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оцифровка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печатных изданий из фонда НБ РС (Я);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отбор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оцифрованных документов из библиотек МЦБС;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</a:t>
            </a:r>
            <a:r>
              <a:rPr lang="sah-RU" sz="16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бор </a:t>
            </a:r>
            <a:r>
              <a:rPr lang="sah-RU" sz="1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электронных документов, не имеющих печатного аналога, выпускаемых под открытой лицензией;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lvl="0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lvl="0"/>
            <a:endParaRPr lang="ru-RU" sz="17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142984"/>
            <a:ext cx="3687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ИСТОЧНИКАМИ КОНТЕНТА</a:t>
            </a:r>
          </a:p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ЯВЛЯЮТСЯ: 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1571612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получение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электронных копий документов в рамках совместных проектов (региональных, федеральных);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поступление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электронных документов от авторов/ правообладателей на основании лицензионных договоров;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удаленные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подписные БД,</a:t>
            </a:r>
          </a:p>
          <a:p>
            <a:pPr lvl="0"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которыми у НБ заключен договор об использовании.</a:t>
            </a:r>
          </a:p>
        </p:txBody>
      </p:sp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3" cstate="print"/>
          <a:srcRect l="15625" t="38217" r="34375"/>
          <a:stretch>
            <a:fillRect/>
          </a:stretch>
        </p:blipFill>
        <p:spPr>
          <a:xfrm>
            <a:off x="928662" y="4143380"/>
            <a:ext cx="2928958" cy="1439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928670"/>
            <a:ext cx="32146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СТРУКТУРА ЭБ НБ</a:t>
            </a:r>
          </a:p>
          <a:p>
            <a:pPr indent="457200"/>
            <a:endParaRPr lang="ru-RU" sz="1050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Авторизация/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аутентификация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Личный кабинет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Поисковая строка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Тематические  подборки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Отраслевые подборки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Новые поступления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Один клик до… (подписные ресурсы)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Сегменты «Школа», «Наука», «Медицина»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Сервис «Спроси библиотекаря»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Информационно-нормативный блок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785794"/>
            <a:ext cx="1785950" cy="1045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714488"/>
            <a:ext cx="3135354" cy="1247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928934"/>
            <a:ext cx="1438209" cy="1428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5000636"/>
            <a:ext cx="3226036" cy="625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357562"/>
            <a:ext cx="2338491" cy="1421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785786" y="2000240"/>
            <a:ext cx="3357586" cy="24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Релевантный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поиск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работает по всем подборкам в целом.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Для уточнение результата поискового запроса разработаны инструменты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Фильтрации и Сортировки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142984"/>
            <a:ext cx="120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ПОИСК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142984"/>
            <a:ext cx="2944813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1142984"/>
            <a:ext cx="2941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ПОЛНОТЕКСТОВОЙ</a:t>
            </a:r>
          </a:p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ПРОСМОТР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357430"/>
            <a:ext cx="371477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Представляется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</a:t>
            </a:r>
            <a:r>
              <a:rPr lang="ru-RU" dirty="0" err="1" smtClean="0">
                <a:solidFill>
                  <a:srgbClr val="00B050"/>
                </a:solidFill>
                <a:latin typeface="Bookman Old Style" pitchFamily="18" charset="0"/>
              </a:rPr>
              <a:t>он-лайн</a:t>
            </a: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режиме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Кнопка  </a:t>
            </a:r>
            <a:r>
              <a:rPr lang="sah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“Читать”</a:t>
            </a:r>
            <a:r>
              <a:rPr lang="sah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дает переход на страницу открытия документа</a:t>
            </a:r>
          </a:p>
          <a:p>
            <a:pPr algn="ctr"/>
            <a:endParaRPr lang="sah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ah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Есть возможность</a:t>
            </a:r>
          </a:p>
          <a:p>
            <a:pPr algn="ctr"/>
            <a:r>
              <a:rPr lang="sah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перехода через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QR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-код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928670"/>
            <a:ext cx="3786214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Предусмотрены удобные инструменты: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поиск по тексту книги,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увеличение (уменьшение),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эскизы страниц,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пролистывание,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закладки,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звук</a:t>
            </a:r>
            <a:endParaRPr lang="ru-RU" dirty="0"/>
          </a:p>
        </p:txBody>
      </p:sp>
      <p:pic>
        <p:nvPicPr>
          <p:cNvPr id="10" name="Рисунок 9" descr="полнотек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500438"/>
            <a:ext cx="3214710" cy="2102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357430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Пользователям предоставляется выбор работы по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контенту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в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тематических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и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отраслевых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подборках, которые представлены в виде отдельных страниц.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3474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РАБОТА С КОНТЕНТОМ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643050"/>
            <a:ext cx="3515042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template_open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0017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4638" t="8674" r="15428" b="4585"/>
          <a:stretch>
            <a:fillRect/>
          </a:stretch>
        </p:blipFill>
        <p:spPr bwMode="auto">
          <a:xfrm>
            <a:off x="642910" y="2071678"/>
            <a:ext cx="3706113" cy="2585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29190" y="1071546"/>
            <a:ext cx="364333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формируются из: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особо ценной части фонда Национальной библиотеки РС (Я);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актуальной художественной, научной и учебной литературы по различным сферам деятельности краеведческого и универсального характера;</a:t>
            </a:r>
          </a:p>
          <a:p>
            <a:pPr algn="ctr"/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тематика подборок определяется в зависимости от политики формирования фонда ЭБ.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34" y="2928934"/>
            <a:ext cx="3929090" cy="10812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1000108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ТЕМАТИЧЕСКИЕ</a:t>
            </a:r>
          </a:p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ПОДБОРКИ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863</Words>
  <Application>Microsoft Office PowerPoint</Application>
  <PresentationFormat>Экран (4:3)</PresentationFormat>
  <Paragraphs>186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НБРСЯ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Владимировна</dc:creator>
  <cp:lastModifiedBy>1</cp:lastModifiedBy>
  <cp:revision>103</cp:revision>
  <dcterms:created xsi:type="dcterms:W3CDTF">2018-03-27T06:44:14Z</dcterms:created>
  <dcterms:modified xsi:type="dcterms:W3CDTF">2018-04-13T04:36:06Z</dcterms:modified>
</cp:coreProperties>
</file>